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1" r:id="rId2"/>
    <p:sldId id="265" r:id="rId3"/>
    <p:sldId id="256" r:id="rId4"/>
    <p:sldId id="257" r:id="rId5"/>
    <p:sldId id="267" r:id="rId6"/>
    <p:sldId id="272" r:id="rId7"/>
    <p:sldId id="273" r:id="rId8"/>
    <p:sldId id="258" r:id="rId9"/>
    <p:sldId id="262" r:id="rId10"/>
    <p:sldId id="261" r:id="rId11"/>
    <p:sldId id="259" r:id="rId12"/>
    <p:sldId id="263" r:id="rId13"/>
    <p:sldId id="264" r:id="rId14"/>
    <p:sldId id="268" r:id="rId15"/>
    <p:sldId id="269" r:id="rId16"/>
    <p:sldId id="270" r:id="rId17"/>
    <p:sldId id="26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FD09-F7B1-46B3-ACB4-B8268C79247D}" type="datetimeFigureOut">
              <a:rPr lang="en-GB" smtClean="0"/>
              <a:t>04/09/2012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889B8-2E73-419D-8498-882ED7F0E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7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889B8-2E73-419D-8498-882ED7F0E6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9/4/2012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gif"/><Relationship Id="rId12" Type="http://schemas.openxmlformats.org/officeDocument/2006/relationships/image" Target="../media/image48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gi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jpeg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nhslocal.nhs.uk/story/features/dementia-schools-teaching-aid-part-2-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1 - When we get old….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552651"/>
              </p:ext>
            </p:extLst>
          </p:nvPr>
        </p:nvGraphicFramePr>
        <p:xfrm>
          <a:off x="457200" y="1774821"/>
          <a:ext cx="8229600" cy="496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4832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4832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" b="6327"/>
          <a:stretch/>
        </p:blipFill>
        <p:spPr>
          <a:xfrm>
            <a:off x="467544" y="1829371"/>
            <a:ext cx="1944216" cy="2332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6935" y="1736229"/>
            <a:ext cx="2063151" cy="2569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11481" b="10256"/>
          <a:stretch/>
        </p:blipFill>
        <p:spPr>
          <a:xfrm>
            <a:off x="2436912" y="1773379"/>
            <a:ext cx="1985516" cy="2021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05260"/>
            <a:ext cx="1928517" cy="2580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0" t="1447"/>
          <a:stretch/>
        </p:blipFill>
        <p:spPr>
          <a:xfrm>
            <a:off x="440408" y="4265019"/>
            <a:ext cx="1994809" cy="2452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11" y="4305300"/>
            <a:ext cx="1547918" cy="2442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0" t="-551" b="1"/>
          <a:stretch/>
        </p:blipFill>
        <p:spPr>
          <a:xfrm>
            <a:off x="4573611" y="4178141"/>
            <a:ext cx="2063151" cy="2587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60" y="4265019"/>
            <a:ext cx="1759872" cy="24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Task 5 - Different types of 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dementia?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036495" cy="51845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There are several diseases and conditions that cause dementia.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These include:</a:t>
            </a:r>
          </a:p>
          <a:p>
            <a:pPr eaLnBrk="1" hangingPunct="1">
              <a:lnSpc>
                <a:spcPct val="80000"/>
              </a:lnSpc>
            </a:pPr>
            <a:endParaRPr lang="en-GB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b="1" dirty="0" smtClean="0"/>
              <a:t>Alzheimer's disease</a:t>
            </a:r>
            <a:r>
              <a:rPr lang="en-GB" sz="2400" dirty="0" smtClean="0"/>
              <a:t> − The most </a:t>
            </a:r>
            <a:r>
              <a:rPr lang="en-GB" sz="2400" dirty="0" smtClean="0">
                <a:solidFill>
                  <a:srgbClr val="FF0000"/>
                </a:solidFill>
              </a:rPr>
              <a:t>common cause</a:t>
            </a:r>
            <a:r>
              <a:rPr lang="en-GB" sz="2400" dirty="0" smtClean="0"/>
              <a:t> of dementia. During the course of the disease the chemistry and structure of the brain changes, leading to the </a:t>
            </a:r>
            <a:r>
              <a:rPr lang="en-GB" sz="2400" dirty="0" smtClean="0">
                <a:solidFill>
                  <a:srgbClr val="FF0000"/>
                </a:solidFill>
              </a:rPr>
              <a:t>death of brain cells</a:t>
            </a:r>
            <a:r>
              <a:rPr lang="en-GB" sz="2400" dirty="0" smtClean="0"/>
              <a:t> </a:t>
            </a:r>
            <a:endParaRPr lang="en-GB" sz="2400" b="1" dirty="0" smtClean="0"/>
          </a:p>
          <a:p>
            <a:pPr eaLnBrk="1" hangingPunct="1">
              <a:lnSpc>
                <a:spcPct val="80000"/>
              </a:lnSpc>
            </a:pPr>
            <a:endParaRPr lang="en-GB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b="1" dirty="0" smtClean="0"/>
              <a:t>Vascular disease</a:t>
            </a:r>
            <a:r>
              <a:rPr lang="en-GB" sz="2400" dirty="0" smtClean="0"/>
              <a:t> − The brain relies on a network of vessels to bring it oxygen-bearing blood. If the </a:t>
            </a:r>
            <a:r>
              <a:rPr lang="en-GB" sz="2400" dirty="0" smtClean="0">
                <a:solidFill>
                  <a:srgbClr val="FF0000"/>
                </a:solidFill>
              </a:rPr>
              <a:t>oxygen supply to the brain fails,</a:t>
            </a:r>
            <a:r>
              <a:rPr lang="en-GB" sz="2400" dirty="0" smtClean="0"/>
              <a:t> brain cells are likely to die and this can cause the symptoms of vascular dementia. These symptoms can occur either suddenly, following a </a:t>
            </a:r>
            <a:r>
              <a:rPr lang="en-GB" sz="2400" dirty="0" smtClean="0">
                <a:solidFill>
                  <a:srgbClr val="FF0000"/>
                </a:solidFill>
              </a:rPr>
              <a:t>stroke,</a:t>
            </a:r>
            <a:r>
              <a:rPr lang="en-GB" sz="2400" dirty="0" smtClean="0"/>
              <a:t> or over time through a series of </a:t>
            </a:r>
            <a:r>
              <a:rPr lang="en-GB" sz="2400" dirty="0" smtClean="0">
                <a:solidFill>
                  <a:srgbClr val="FF0000"/>
                </a:solidFill>
              </a:rPr>
              <a:t>small strokes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GB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b="1" dirty="0" smtClean="0"/>
              <a:t>Dementia with </a:t>
            </a:r>
            <a:r>
              <a:rPr lang="en-GB" sz="2400" b="1" dirty="0" err="1" smtClean="0"/>
              <a:t>Lewy</a:t>
            </a:r>
            <a:r>
              <a:rPr lang="en-GB" sz="2400" b="1" dirty="0" smtClean="0"/>
              <a:t> bodies</a:t>
            </a:r>
            <a:r>
              <a:rPr lang="en-GB" sz="2400" dirty="0" smtClean="0"/>
              <a:t> − This form of dementia gets its name from tiny spherical structures that develop inside nerve cells. Their presence in the brain leads to the </a:t>
            </a:r>
            <a:r>
              <a:rPr lang="en-GB" sz="2400" dirty="0" smtClean="0">
                <a:solidFill>
                  <a:srgbClr val="FF0000"/>
                </a:solidFill>
              </a:rPr>
              <a:t>degeneration of brain tissue.</a:t>
            </a:r>
            <a:r>
              <a:rPr lang="en-GB" sz="2400" dirty="0" smtClean="0"/>
              <a:t> Memory, concentration and language skills are affected.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65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3384"/>
            <a:ext cx="9144000" cy="5544616"/>
          </a:xfrm>
        </p:spPr>
        <p:txBody>
          <a:bodyPr>
            <a:normAutofit fontScale="62500" lnSpcReduction="20000"/>
          </a:bodyPr>
          <a:lstStyle/>
          <a:p>
            <a:pPr marL="118872" indent="0" eaLnBrk="1" hangingPunct="1">
              <a:lnSpc>
                <a:spcPct val="80000"/>
              </a:lnSpc>
              <a:buNone/>
            </a:pPr>
            <a:endParaRPr lang="en-GB" sz="2600" b="1" dirty="0" smtClean="0"/>
          </a:p>
          <a:p>
            <a:pPr>
              <a:lnSpc>
                <a:spcPct val="110000"/>
              </a:lnSpc>
            </a:pPr>
            <a:r>
              <a:rPr lang="en-GB" sz="3400" b="1" dirty="0" err="1" smtClean="0"/>
              <a:t>Fronto</a:t>
            </a:r>
            <a:r>
              <a:rPr lang="en-GB" sz="3400" b="1" dirty="0" smtClean="0"/>
              <a:t>-temporal dementia (including Pick's disease)</a:t>
            </a:r>
            <a:r>
              <a:rPr lang="en-GB" sz="3400" dirty="0" smtClean="0"/>
              <a:t> − In </a:t>
            </a:r>
            <a:r>
              <a:rPr lang="en-GB" sz="3400" dirty="0" err="1" smtClean="0"/>
              <a:t>fronto</a:t>
            </a:r>
            <a:r>
              <a:rPr lang="en-GB" sz="3400" dirty="0" smtClean="0"/>
              <a:t>-temporal dementia, damage is usually focused in the </a:t>
            </a:r>
            <a:r>
              <a:rPr lang="en-GB" sz="3400" dirty="0" smtClean="0">
                <a:solidFill>
                  <a:srgbClr val="FF0000"/>
                </a:solidFill>
              </a:rPr>
              <a:t>front part of the brain</a:t>
            </a:r>
            <a:r>
              <a:rPr lang="en-GB" sz="3400" dirty="0" smtClean="0"/>
              <a:t>. At first, personality and behaviour are more affected than memory.  Pick's </a:t>
            </a:r>
            <a:r>
              <a:rPr lang="en-GB" sz="3400" dirty="0"/>
              <a:t>disease is a relatively rare form of dementia that causes a slow shrinking of brain cells due to excess protein build-up.</a:t>
            </a:r>
          </a:p>
          <a:p>
            <a:pPr marL="118872" indent="0" eaLnBrk="1" hangingPunct="1">
              <a:lnSpc>
                <a:spcPct val="110000"/>
              </a:lnSpc>
              <a:buNone/>
            </a:pPr>
            <a:endParaRPr lang="en-GB" sz="3400" dirty="0" smtClean="0"/>
          </a:p>
          <a:p>
            <a:pPr>
              <a:lnSpc>
                <a:spcPct val="110000"/>
              </a:lnSpc>
            </a:pPr>
            <a:r>
              <a:rPr lang="en-US" sz="3400" b="1" dirty="0"/>
              <a:t>Alcohol Related </a:t>
            </a:r>
            <a:r>
              <a:rPr lang="en-US" sz="3400" b="1" dirty="0" smtClean="0"/>
              <a:t>Dementia - </a:t>
            </a:r>
            <a:r>
              <a:rPr lang="en-GB" sz="3400" dirty="0" err="1" smtClean="0">
                <a:solidFill>
                  <a:srgbClr val="FF0000"/>
                </a:solidFill>
              </a:rPr>
              <a:t>Korsakoff's</a:t>
            </a:r>
            <a:r>
              <a:rPr lang="en-GB" sz="3400" dirty="0" smtClean="0">
                <a:solidFill>
                  <a:srgbClr val="FF0000"/>
                </a:solidFill>
              </a:rPr>
              <a:t> syndrome </a:t>
            </a:r>
            <a:r>
              <a:rPr lang="en-GB" sz="3400" dirty="0"/>
              <a:t>- Excessive drinking over a period of years may lead to a condition known as Alcohol Dementia, which can cause problems with memory, learning and other cognitive skills</a:t>
            </a:r>
            <a:r>
              <a:rPr lang="en-GB" sz="3400" dirty="0">
                <a:solidFill>
                  <a:srgbClr val="FF0000"/>
                </a:solidFill>
              </a:rPr>
              <a:t>. </a:t>
            </a:r>
            <a:endParaRPr lang="en-GB" sz="3400" dirty="0" smtClean="0">
              <a:solidFill>
                <a:srgbClr val="FF0000"/>
              </a:solidFill>
            </a:endParaRPr>
          </a:p>
          <a:p>
            <a:pPr marL="118872" indent="0">
              <a:lnSpc>
                <a:spcPct val="110000"/>
              </a:lnSpc>
              <a:buNone/>
            </a:pPr>
            <a:endParaRPr lang="en-GB" sz="34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3400" b="1" dirty="0" smtClean="0"/>
              <a:t>Parkinson’s disease </a:t>
            </a:r>
            <a:r>
              <a:rPr lang="en-GB" sz="3400" dirty="0" smtClean="0">
                <a:solidFill>
                  <a:srgbClr val="FF0000"/>
                </a:solidFill>
              </a:rPr>
              <a:t>- </a:t>
            </a:r>
            <a:r>
              <a:rPr lang="en-GB" sz="3400" dirty="0"/>
              <a:t>The main features of Parkinson’s disease are slowness of movements, difficulty maintaining balance, muscle rigidity, and tremor. The disease is thought to be caused by low levels of a chemical called </a:t>
            </a:r>
            <a:r>
              <a:rPr lang="en-GB" sz="3400" dirty="0" smtClean="0">
                <a:solidFill>
                  <a:srgbClr val="FF0000"/>
                </a:solidFill>
              </a:rPr>
              <a:t>dopamine</a:t>
            </a:r>
            <a:r>
              <a:rPr lang="en-GB" sz="3400" dirty="0" smtClean="0"/>
              <a:t> </a:t>
            </a:r>
            <a:r>
              <a:rPr lang="en-GB" sz="3400" dirty="0"/>
              <a:t>, which activates cells in our brains that let us move.  </a:t>
            </a:r>
            <a:r>
              <a:rPr lang="en-GB" sz="3400" dirty="0" smtClean="0"/>
              <a:t>About </a:t>
            </a:r>
            <a:r>
              <a:rPr lang="en-GB" sz="3400" dirty="0" smtClean="0">
                <a:cs typeface="Arial" pitchFamily="34" charset="0"/>
              </a:rPr>
              <a:t>20% </a:t>
            </a:r>
            <a:r>
              <a:rPr lang="en-GB" sz="3400" dirty="0" smtClean="0"/>
              <a:t>0f sufferers develop dementia.</a:t>
            </a:r>
            <a:endParaRPr lang="en-GB" sz="3400" dirty="0" smtClean="0">
              <a:solidFill>
                <a:srgbClr val="FF0000"/>
              </a:solidFill>
            </a:endParaRPr>
          </a:p>
          <a:p>
            <a:pPr marL="118872" indent="0">
              <a:lnSpc>
                <a:spcPct val="80000"/>
              </a:lnSpc>
              <a:buNone/>
            </a:pPr>
            <a:endParaRPr lang="en-GB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	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Lessening the risk of dementia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At present, it is </a:t>
            </a:r>
            <a:r>
              <a:rPr lang="en-GB" b="1" dirty="0"/>
              <a:t>not clear </a:t>
            </a:r>
            <a:r>
              <a:rPr lang="en-GB" dirty="0"/>
              <a:t>what causes most of the diseases that lead to dementia. It is not clear </a:t>
            </a:r>
            <a:r>
              <a:rPr lang="en-GB" dirty="0" smtClean="0"/>
              <a:t>what can </a:t>
            </a:r>
            <a:r>
              <a:rPr lang="en-GB" dirty="0"/>
              <a:t>be done to prevent dementia itself but the evidence does indicate that a </a:t>
            </a:r>
            <a:r>
              <a:rPr lang="en-GB" b="1" dirty="0"/>
              <a:t>healthy diet and </a:t>
            </a:r>
            <a:r>
              <a:rPr lang="en-GB" b="1" dirty="0" smtClean="0"/>
              <a:t>lifestyle may </a:t>
            </a:r>
            <a:r>
              <a:rPr lang="en-GB" b="1" dirty="0"/>
              <a:t>help protect against dementia. </a:t>
            </a:r>
            <a:r>
              <a:rPr lang="en-GB" dirty="0"/>
              <a:t>In particular, </a:t>
            </a:r>
            <a:r>
              <a:rPr lang="en-GB" b="1" dirty="0"/>
              <a:t>exercising regularly, avoiding fatty foods, </a:t>
            </a:r>
            <a:r>
              <a:rPr lang="en-GB" b="1" dirty="0" smtClean="0"/>
              <a:t>not smoking</a:t>
            </a:r>
            <a:r>
              <a:rPr lang="en-GB" b="1" dirty="0"/>
              <a:t>, drinking alcohol in moderation and keeping mentally and socially active</a:t>
            </a:r>
            <a:r>
              <a:rPr lang="en-GB" dirty="0"/>
              <a:t> into old age </a:t>
            </a:r>
            <a:r>
              <a:rPr lang="en-GB" dirty="0" smtClean="0"/>
              <a:t>may help </a:t>
            </a:r>
            <a:r>
              <a:rPr lang="en-GB" dirty="0"/>
              <a:t>to reduce the risk of developing vascular dementia and Alzheimer's disease.</a:t>
            </a:r>
          </a:p>
        </p:txBody>
      </p:sp>
    </p:spTree>
    <p:extLst>
      <p:ext uri="{BB962C8B-B14F-4D97-AF65-F5344CB8AC3E}">
        <p14:creationId xmlns:p14="http://schemas.microsoft.com/office/powerpoint/2010/main" val="19286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6 - So…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" y="1484784"/>
            <a:ext cx="2467124" cy="282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americaexplained.files.wordpress.com/2011/02/homer-drun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06538"/>
            <a:ext cx="2857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kterfoto.com/wp-content/uploads/2012/02/start-exercising-aerobicall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68" y="1628800"/>
            <a:ext cx="2747540" cy="24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atural-homeremedies.com/blog/wp-content/uploads/2011/12/Acid-Foods-to-Avoi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" y="4362500"/>
            <a:ext cx="2485504" cy="24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1.hubimg.com/u/6779196_f2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48" y="4275432"/>
            <a:ext cx="1836340" cy="25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haplaincy.blogs.glam.ac.uk/files/2012/03/LoungeChat-1009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17" y="3845685"/>
            <a:ext cx="2950642" cy="29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7 - The THAI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5191"/>
            <a:ext cx="8291264" cy="1149753"/>
          </a:xfrm>
        </p:spPr>
        <p:txBody>
          <a:bodyPr/>
          <a:lstStyle/>
          <a:p>
            <a:r>
              <a:rPr lang="en-GB" dirty="0" smtClean="0"/>
              <a:t>You </a:t>
            </a:r>
            <a:r>
              <a:rPr lang="en-GB" dirty="0" smtClean="0"/>
              <a:t>can’t </a:t>
            </a:r>
            <a:r>
              <a:rPr lang="en-GB" dirty="0" smtClean="0"/>
              <a:t>use the words ‘The’ or </a:t>
            </a:r>
            <a:r>
              <a:rPr lang="en-GB" dirty="0" smtClean="0"/>
              <a:t>‘And</a:t>
            </a:r>
            <a:r>
              <a:rPr lang="en-GB" dirty="0" smtClean="0"/>
              <a:t>’ nor can you use words beginning with ‘H’ or ‘I’</a:t>
            </a:r>
            <a:endParaRPr lang="en-GB" dirty="0"/>
          </a:p>
        </p:txBody>
      </p:sp>
      <p:pic>
        <p:nvPicPr>
          <p:cNvPr id="4098" name="Picture 2" descr="C:\Documents and Settings\smithd.st\Local Settings\Temporary Internet Files\Content.IE5\MX27TRT1\MP9004037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2481487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smithd.st\Local Settings\Temporary Internet Files\Content.IE5\KFKLYUZN\MP9004307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5"/>
            <a:ext cx="2467217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your home</a:t>
            </a:r>
            <a:endParaRPr lang="en-GB" dirty="0"/>
          </a:p>
        </p:txBody>
      </p:sp>
      <p:pic>
        <p:nvPicPr>
          <p:cNvPr id="5122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8" y="1771175"/>
            <a:ext cx="4461716" cy="446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Describe an ice cube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5012730" cy="435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8 -How does Jim feel?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29" r="4274"/>
          <a:stretch/>
        </p:blipFill>
        <p:spPr bwMode="auto">
          <a:xfrm>
            <a:off x="827584" y="2425699"/>
            <a:ext cx="3598434" cy="430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987824" y="1124744"/>
            <a:ext cx="6048672" cy="3888432"/>
          </a:xfrm>
          <a:prstGeom prst="cloudCallout">
            <a:avLst>
              <a:gd name="adj1" fmla="val -53015"/>
              <a:gd name="adj2" fmla="val 30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Task 9 - So </a:t>
            </a:r>
            <a:r>
              <a:rPr lang="en-GB" dirty="0" smtClean="0"/>
              <a:t>what have you learnt?</a:t>
            </a:r>
            <a:endParaRPr lang="en-GB" dirty="0"/>
          </a:p>
        </p:txBody>
      </p:sp>
      <p:pic>
        <p:nvPicPr>
          <p:cNvPr id="2050" name="Picture 2" descr="C:\Documents and Settings\smithd.st\Local Settings\Temporary Internet Files\Content.IE5\GGJAEIM5\MC90004877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1668780" cy="16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mithd.st\Local Settings\Temporary Internet Files\Content.IE5\ACS2I8A6\MC9000890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57" y="1704572"/>
            <a:ext cx="1978287" cy="26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smithd.st\Local Settings\Temporary Internet Files\Content.IE5\6H67FT2A\MP90022738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22" y="4005064"/>
            <a:ext cx="192097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smithd.st\Local Settings\Temporary Internet Files\Content.IE5\JQTEGJCN\MC90008228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861718" cy="18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smithd.st\Local Settings\Temporary Internet Files\Content.IE5\JWEAPXLL\MP90042664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16" y="1556792"/>
            <a:ext cx="1230483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smithd.st\Local Settings\Temporary Internet Files\Content.IE5\F4X4NE06\MM900284137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46" y="5162550"/>
            <a:ext cx="160399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smithd.st\Local Settings\Temporary Internet Files\Content.IE5\SY78LNPF\MC90039170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19352"/>
            <a:ext cx="1804111" cy="18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smithd.st\Local Settings\Temporary Internet Files\Content.IE5\ACS2I8A6\MC90007119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0995"/>
            <a:ext cx="1087590" cy="11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smithd.st\Local Settings\Temporary Internet Files\Content.IE5\GGJAEIM5\MC90032622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674312"/>
            <a:ext cx="1276954" cy="14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smithd.st\Local Settings\Temporary Internet Files\Content.IE5\W5MV2KD4\MM900323765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47410"/>
            <a:ext cx="9334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Documents and Settings\smithd.st\Local Settings\Temporary Internet Files\Content.IE5\GVTV12EA\MC900435252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0995"/>
            <a:ext cx="1490620" cy="14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we get old….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442384"/>
              </p:ext>
            </p:extLst>
          </p:nvPr>
        </p:nvGraphicFramePr>
        <p:xfrm>
          <a:off x="179512" y="1484784"/>
          <a:ext cx="8928992" cy="513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088232"/>
                <a:gridCol w="2376264"/>
                <a:gridCol w="2160240"/>
              </a:tblGrid>
              <a:tr h="2713549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422812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192044" cy="1872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23330"/>
            <a:ext cx="2252860" cy="1689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34480"/>
            <a:ext cx="1599551" cy="2398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" y="4221088"/>
            <a:ext cx="2175520" cy="2175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21088"/>
            <a:ext cx="2016224" cy="1299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1833340" cy="2291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764" y="4208388"/>
            <a:ext cx="1736700" cy="22813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335699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Justin Timberlake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896036" y="321297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Alicia Keys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354165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Angelina </a:t>
            </a:r>
            <a:r>
              <a:rPr lang="en-GB" sz="2400" dirty="0" err="1" smtClean="0"/>
              <a:t>Joli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011764" y="3403158"/>
            <a:ext cx="213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David Beckham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340" y="6021288"/>
            <a:ext cx="219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Jay-Z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5805264"/>
            <a:ext cx="186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Gwen Stefani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44008" y="6072490"/>
            <a:ext cx="22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Paris Hilton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6072490"/>
            <a:ext cx="159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Tom Cruise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3688" y="16288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16016" y="16288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0272" y="170080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4</a:t>
            </a:r>
            <a:endParaRPr lang="en-GB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763688" y="566124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5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9932" y="6072490"/>
            <a:ext cx="45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6</a:t>
            </a:r>
            <a:endParaRPr lang="en-GB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348" y="5993377"/>
            <a:ext cx="41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7</a:t>
            </a:r>
            <a:endParaRPr lang="en-GB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8244408" y="423415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8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/>
          <a:stretch/>
        </p:blipFill>
        <p:spPr>
          <a:xfrm>
            <a:off x="2530624" y="1505620"/>
            <a:ext cx="1885950" cy="2143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6609" y="1551855"/>
            <a:ext cx="394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50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Understanding dementia</a:t>
            </a:r>
            <a:endParaRPr lang="en-GB" dirty="0"/>
          </a:p>
        </p:txBody>
      </p:sp>
      <p:pic>
        <p:nvPicPr>
          <p:cNvPr id="4" name="Picture 3" descr="ECH0082-2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50163"/>
            <a:ext cx="3890812" cy="2586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80SSA-7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33032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EFR0007-89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036" y="4242416"/>
            <a:ext cx="3532404" cy="235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4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raise awareness of dementia </a:t>
            </a:r>
          </a:p>
          <a:p>
            <a:r>
              <a:rPr lang="en-GB" dirty="0"/>
              <a:t>To develop knowledge and understanding about the types dementia and its causes</a:t>
            </a:r>
          </a:p>
          <a:p>
            <a:pPr marL="11887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8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Task 2 - What you know about dementia? What do you want to find out?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708920"/>
            <a:ext cx="12961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/>
              <a:t>?</a:t>
            </a:r>
            <a:endParaRPr lang="en-GB" sz="16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979688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KNOW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2564904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FIND OUT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8808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3 – What do you understand by the term </a:t>
            </a:r>
            <a:r>
              <a:rPr lang="en-GB" dirty="0" err="1" smtClean="0"/>
              <a:t>demetia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733256"/>
            <a:ext cx="8291264" cy="667544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www.nhslocal.nhs.uk/story/features/dementia-schools-teaching-aid-part-2-0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29" r="4274"/>
          <a:stretch/>
        </p:blipFill>
        <p:spPr bwMode="auto">
          <a:xfrm>
            <a:off x="2339752" y="1196752"/>
            <a:ext cx="3598434" cy="430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3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b="1" dirty="0" smtClean="0"/>
              <a:t>Task </a:t>
            </a:r>
            <a:r>
              <a:rPr lang="en-GB" dirty="0"/>
              <a:t>4</a:t>
            </a:r>
            <a:r>
              <a:rPr lang="en-GB" b="1" dirty="0" smtClean="0"/>
              <a:t> - What is dementia?</a:t>
            </a:r>
            <a:endParaRPr lang="en-US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2800" dirty="0" smtClean="0"/>
              <a:t>The term 'dementia' is used to describe the symptoms that occur when the brain is affected by </a:t>
            </a:r>
            <a:r>
              <a:rPr lang="en-GB" sz="2800" b="1" dirty="0" smtClean="0"/>
              <a:t>specific diseases and conditions</a:t>
            </a:r>
          </a:p>
          <a:p>
            <a:pPr eaLnBrk="1" hangingPunct="1"/>
            <a:r>
              <a:rPr lang="en-GB" sz="2800" dirty="0" smtClean="0"/>
              <a:t>Dementia is </a:t>
            </a:r>
            <a:r>
              <a:rPr lang="en-GB" sz="2800" b="1" dirty="0" smtClean="0"/>
              <a:t>progressive</a:t>
            </a:r>
            <a:r>
              <a:rPr lang="en-GB" sz="2800" dirty="0" smtClean="0"/>
              <a:t>, which means the symptoms will gradually get worse</a:t>
            </a:r>
          </a:p>
          <a:p>
            <a:pPr eaLnBrk="1" hangingPunct="1"/>
            <a:r>
              <a:rPr lang="en-GB" sz="2800" dirty="0" smtClean="0"/>
              <a:t>How fast dementia progresses will depend on the </a:t>
            </a:r>
            <a:r>
              <a:rPr lang="en-GB" sz="2800" b="1" dirty="0" smtClean="0"/>
              <a:t>individual</a:t>
            </a:r>
          </a:p>
          <a:p>
            <a:pPr eaLnBrk="1" hangingPunct="1"/>
            <a:r>
              <a:rPr lang="en-GB" sz="2800" dirty="0" smtClean="0"/>
              <a:t>Symptoms include loss of </a:t>
            </a:r>
            <a:r>
              <a:rPr lang="en-GB" sz="2800" b="1" dirty="0" smtClean="0"/>
              <a:t>memory</a:t>
            </a:r>
            <a:r>
              <a:rPr lang="en-GB" sz="2800" dirty="0" smtClean="0"/>
              <a:t>, </a:t>
            </a:r>
            <a:r>
              <a:rPr lang="en-GB" sz="2800" b="1" dirty="0" smtClean="0"/>
              <a:t>mood changes </a:t>
            </a:r>
            <a:r>
              <a:rPr lang="en-GB" sz="2800" dirty="0" smtClean="0"/>
              <a:t>and </a:t>
            </a:r>
            <a:r>
              <a:rPr lang="en-GB" sz="2800" b="1" dirty="0" smtClean="0"/>
              <a:t>communication problems</a:t>
            </a:r>
          </a:p>
          <a:p>
            <a:r>
              <a:rPr lang="en-GB" sz="2800" dirty="0"/>
              <a:t>There are about </a:t>
            </a:r>
            <a:r>
              <a:rPr lang="en-GB" sz="2800" b="1" dirty="0"/>
              <a:t>800,000</a:t>
            </a:r>
            <a:r>
              <a:rPr lang="en-GB" sz="2800" dirty="0"/>
              <a:t> people in the UK with dementia.</a:t>
            </a:r>
          </a:p>
          <a:p>
            <a:r>
              <a:rPr lang="en-GB" sz="2800" dirty="0" smtClean="0"/>
              <a:t>Dementia </a:t>
            </a:r>
            <a:r>
              <a:rPr lang="en-GB" sz="2800" dirty="0"/>
              <a:t>mainly affects people </a:t>
            </a:r>
            <a:r>
              <a:rPr lang="en-GB" sz="2800" b="1" dirty="0"/>
              <a:t>over the age of 65 </a:t>
            </a:r>
            <a:r>
              <a:rPr lang="en-GB" sz="2800" dirty="0"/>
              <a:t>and the likelihood increases with </a:t>
            </a:r>
            <a:r>
              <a:rPr lang="en-GB" sz="2800" dirty="0" smtClean="0"/>
              <a:t>age.  However</a:t>
            </a:r>
            <a:r>
              <a:rPr lang="en-GB" sz="2800" dirty="0"/>
              <a:t>, </a:t>
            </a:r>
            <a:r>
              <a:rPr lang="en-GB" sz="2800" b="1" dirty="0"/>
              <a:t>it can affect younger people</a:t>
            </a:r>
            <a:r>
              <a:rPr lang="en-GB" sz="2800" dirty="0"/>
              <a:t>: there are over 17,000 people in the UK under the </a:t>
            </a:r>
            <a:r>
              <a:rPr lang="en-GB" sz="2800" dirty="0" smtClean="0"/>
              <a:t>age of </a:t>
            </a:r>
            <a:r>
              <a:rPr lang="en-GB" sz="2800" dirty="0"/>
              <a:t>65 who have dementia.</a:t>
            </a:r>
          </a:p>
          <a:p>
            <a:r>
              <a:rPr lang="en-GB" sz="2800" dirty="0" smtClean="0"/>
              <a:t>Dementia </a:t>
            </a:r>
            <a:r>
              <a:rPr lang="en-GB" sz="2800" dirty="0"/>
              <a:t>can affect </a:t>
            </a:r>
            <a:r>
              <a:rPr lang="en-GB" sz="2800" b="1" dirty="0"/>
              <a:t>men and women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17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 w="57150" cmpd="thinThick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Symptoms</a:t>
            </a:r>
            <a:endParaRPr lang="en-GB" b="1" dirty="0" smtClean="0">
              <a:latin typeface="Comic Sans MS" pitchFamily="66" charset="0"/>
            </a:endParaRPr>
          </a:p>
        </p:txBody>
      </p:sp>
      <p:pic>
        <p:nvPicPr>
          <p:cNvPr id="4100" name="Picture 4" descr="j02381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14446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j02381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37648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j02381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25209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MC90005891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85261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j028667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12875"/>
            <a:ext cx="204787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MM900282996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0" y="3500438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MEMORY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348038" y="3284538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SPEAKING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07150" y="3573463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MOVEMENT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50825" y="6165850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COGNITION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276600" y="6092825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EYESIGHT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407150" y="6338888"/>
            <a:ext cx="273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HEARING</a:t>
            </a:r>
          </a:p>
        </p:txBody>
      </p:sp>
    </p:spTree>
    <p:extLst>
      <p:ext uri="{BB962C8B-B14F-4D97-AF65-F5344CB8AC3E}">
        <p14:creationId xmlns:p14="http://schemas.microsoft.com/office/powerpoint/2010/main" val="33734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  <p:bldP spid="4113" grpId="0"/>
      <p:bldP spid="4114" grpId="0"/>
      <p:bldP spid="4115" grpId="0"/>
      <p:bldP spid="4116" grpId="0"/>
      <p:bldP spid="41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1220</TotalTime>
  <Words>405</Words>
  <Application>Microsoft Office PowerPoint</Application>
  <PresentationFormat>On-screen Show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Task 1 - When we get old….</vt:lpstr>
      <vt:lpstr>When we get old….</vt:lpstr>
      <vt:lpstr>Understanding dementia</vt:lpstr>
      <vt:lpstr>Lesson objectives</vt:lpstr>
      <vt:lpstr>Task 2 - What you know about dementia? What do you want to find out?</vt:lpstr>
      <vt:lpstr>Task 3 – What do you understand by the term demetia?</vt:lpstr>
      <vt:lpstr>Jim</vt:lpstr>
      <vt:lpstr>Task 4 - What is dementia?</vt:lpstr>
      <vt:lpstr>Symptoms</vt:lpstr>
      <vt:lpstr>Task 5 - Different types of dementia?</vt:lpstr>
      <vt:lpstr>PowerPoint Presentation</vt:lpstr>
      <vt:lpstr>Lessening the risk of dementia</vt:lpstr>
      <vt:lpstr>Task 6 - So…</vt:lpstr>
      <vt:lpstr>Task 7 - The THAI game</vt:lpstr>
      <vt:lpstr>Describe your home</vt:lpstr>
      <vt:lpstr>Describe an ice cube</vt:lpstr>
      <vt:lpstr>Task 8 -How does Jim feel?</vt:lpstr>
      <vt:lpstr>Task 9 - So what have you learnt?</vt:lpstr>
    </vt:vector>
  </TitlesOfParts>
  <Company>Swanshurst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dementia</dc:title>
  <dc:creator>Douglas Smith</dc:creator>
  <cp:lastModifiedBy>Douglas Smith</cp:lastModifiedBy>
  <cp:revision>7</cp:revision>
  <dcterms:created xsi:type="dcterms:W3CDTF">2012-08-17T14:11:54Z</dcterms:created>
  <dcterms:modified xsi:type="dcterms:W3CDTF">2012-09-04T11:08:44Z</dcterms:modified>
</cp:coreProperties>
</file>